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03B9-56B5-40DE-AF5F-4B790E12D05B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98AE0-457A-4654-82D1-5352D0978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55111F-93F6-4CD5-BCD2-1605D3831AD9}" type="slidenum">
              <a:rPr lang="en-IN" smtClean="0">
                <a:latin typeface="Arial" pitchFamily="34" charset="0"/>
              </a:rPr>
              <a:pPr/>
              <a:t>1</a:t>
            </a:fld>
            <a:endParaRPr lang="en-I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590A9-3EA4-47D9-A3D9-030839CCF044}" type="slidenum">
              <a:rPr lang="en-IN" smtClean="0">
                <a:latin typeface="Arial" pitchFamily="34" charset="0"/>
              </a:rPr>
              <a:pPr/>
              <a:t>10</a:t>
            </a:fld>
            <a:endParaRPr lang="en-I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DA23CF-5B34-4B33-8B30-C96F7B8667B3}" type="slidenum">
              <a:rPr lang="en-IN" smtClean="0">
                <a:latin typeface="Arial" pitchFamily="34" charset="0"/>
              </a:rPr>
              <a:pPr/>
              <a:t>11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ACA8F9-F752-48DA-8D0E-132A30F374E4}" type="slidenum">
              <a:rPr lang="en-IN" smtClean="0">
                <a:latin typeface="Arial" pitchFamily="34" charset="0"/>
              </a:rPr>
              <a:pPr/>
              <a:t>12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FA3D6-E9C2-46A8-842C-B89D04056579}" type="slidenum">
              <a:rPr lang="en-IN" smtClean="0">
                <a:latin typeface="Arial" pitchFamily="34" charset="0"/>
              </a:rPr>
              <a:pPr/>
              <a:t>13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723D8-BAAF-4908-AE8F-C718226C306C}" type="slidenum">
              <a:rPr lang="en-IN" smtClean="0">
                <a:latin typeface="Arial" pitchFamily="34" charset="0"/>
              </a:rPr>
              <a:pPr/>
              <a:t>14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A3A1E-9594-402E-86CE-6A0AD603673B}" type="slidenum">
              <a:rPr lang="en-IN" smtClean="0">
                <a:latin typeface="Arial" pitchFamily="34" charset="0"/>
              </a:rPr>
              <a:pPr/>
              <a:t>15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478847-8B3B-4F2D-84ED-21E0635FA046}" type="slidenum">
              <a:rPr lang="en-IN" smtClean="0">
                <a:latin typeface="Arial" pitchFamily="34" charset="0"/>
              </a:rPr>
              <a:pPr/>
              <a:t>16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A9B904-6380-426F-ACCC-7FB27542D6A6}" type="slidenum">
              <a:rPr lang="en-IN" smtClean="0">
                <a:latin typeface="Arial" pitchFamily="34" charset="0"/>
              </a:rPr>
              <a:pPr/>
              <a:t>17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D773C-F392-45B8-86D9-79E74F021A56}" type="slidenum">
              <a:rPr lang="en-IN" smtClean="0">
                <a:latin typeface="Arial" pitchFamily="34" charset="0"/>
              </a:rPr>
              <a:pPr/>
              <a:t>18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83940B-34F5-4EFE-980D-3AED993DC0A2}" type="slidenum">
              <a:rPr lang="en-IN" smtClean="0">
                <a:latin typeface="Arial" pitchFamily="34" charset="0"/>
              </a:rPr>
              <a:pPr/>
              <a:t>19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BCC1C1-4F98-4616-931E-1BDAD69C028C}" type="slidenum">
              <a:rPr lang="en-IN" smtClean="0">
                <a:latin typeface="Arial" pitchFamily="34" charset="0"/>
              </a:rPr>
              <a:pPr/>
              <a:t>2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8A7B2-F3F1-4A6C-98D5-54173136990B}" type="slidenum">
              <a:rPr lang="en-IN" smtClean="0">
                <a:latin typeface="Arial" pitchFamily="34" charset="0"/>
              </a:rPr>
              <a:pPr/>
              <a:t>20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06A49-B0F5-4150-86E3-0C1D40D92957}" type="slidenum">
              <a:rPr lang="en-IN" smtClean="0">
                <a:latin typeface="Arial" pitchFamily="34" charset="0"/>
              </a:rPr>
              <a:pPr/>
              <a:t>21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FE9F0E-8F0F-40BC-85B2-65D3FFCB30BE}" type="slidenum">
              <a:rPr lang="en-IN" smtClean="0">
                <a:latin typeface="Arial" pitchFamily="34" charset="0"/>
              </a:rPr>
              <a:pPr/>
              <a:t>22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FC6122-B137-492F-A78F-D0E7C2FE7EC1}" type="slidenum">
              <a:rPr lang="en-IN" smtClean="0">
                <a:latin typeface="Arial" pitchFamily="34" charset="0"/>
              </a:rPr>
              <a:pPr/>
              <a:t>23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AFF7F5-6B03-4BAD-BE0E-56B7CC7C2B38}" type="slidenum">
              <a:rPr lang="en-IN" smtClean="0">
                <a:latin typeface="Arial" pitchFamily="34" charset="0"/>
              </a:rPr>
              <a:pPr/>
              <a:t>3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AF8D69-3175-4D48-8DDD-00522C687446}" type="slidenum">
              <a:rPr lang="en-IN" smtClean="0">
                <a:latin typeface="Arial" pitchFamily="34" charset="0"/>
              </a:rPr>
              <a:pPr/>
              <a:t>4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11E149-611E-4070-95D0-428E98899942}" type="slidenum">
              <a:rPr lang="en-IN" smtClean="0">
                <a:latin typeface="Arial" pitchFamily="34" charset="0"/>
              </a:rPr>
              <a:pPr/>
              <a:t>5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5B443C-51C5-4772-B26C-734F7EF9E77B}" type="slidenum">
              <a:rPr lang="en-IN" smtClean="0">
                <a:latin typeface="Arial" pitchFamily="34" charset="0"/>
              </a:rPr>
              <a:pPr/>
              <a:t>6</a:t>
            </a:fld>
            <a:endParaRPr lang="en-I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5CA95E-1817-4CAD-A43C-90B6CDFEBD90}" type="slidenum">
              <a:rPr lang="en-IN" smtClean="0">
                <a:latin typeface="Arial" pitchFamily="34" charset="0"/>
              </a:rPr>
              <a:pPr/>
              <a:t>7</a:t>
            </a:fld>
            <a:endParaRPr lang="en-I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01A6B-7EAD-489F-91A1-0329A033E490}" type="slidenum">
              <a:rPr lang="en-IN" smtClean="0">
                <a:latin typeface="Arial" pitchFamily="34" charset="0"/>
              </a:rPr>
              <a:pPr/>
              <a:t>8</a:t>
            </a:fld>
            <a:endParaRPr lang="en-I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AE08C6-4CA1-42DD-8942-92CF4D3002B4}" type="slidenum">
              <a:rPr lang="en-IN" smtClean="0">
                <a:latin typeface="Arial" pitchFamily="34" charset="0"/>
              </a:rPr>
              <a:pPr/>
              <a:t>9</a:t>
            </a:fld>
            <a:endParaRPr lang="en-I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0E35-1207-4200-9BC2-C3392FDC6736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5369F-973A-46FC-957E-B40A5BCF8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DONOR CARE</a:t>
            </a:r>
            <a:endParaRPr lang="en-IN" b="1" u="sng" dirty="0" smtClean="0"/>
          </a:p>
        </p:txBody>
      </p:sp>
      <p:pic>
        <p:nvPicPr>
          <p:cNvPr id="7" name="Content Placeholder 6" descr="IMG_86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1112837"/>
            <a:ext cx="6788945" cy="4525963"/>
          </a:xfr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7892" name="Picture 8" descr="presentaton scro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Decorated Camps create a good Ambience</a:t>
            </a:r>
            <a:endParaRPr lang="en-IN" sz="2800" b="1" dirty="0" smtClean="0"/>
          </a:p>
        </p:txBody>
      </p:sp>
      <p:pic>
        <p:nvPicPr>
          <p:cNvPr id="47107" name="Picture 2" descr="C:\Users\BISWAROOP\Desktop\New Folder (2)\amb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19250"/>
            <a:ext cx="4038600" cy="3028950"/>
          </a:xfrm>
          <a:noFill/>
          <a:ln w="28575">
            <a:solidFill>
              <a:schemeClr val="tx1"/>
            </a:solidFill>
          </a:ln>
        </p:spPr>
      </p:pic>
      <p:pic>
        <p:nvPicPr>
          <p:cNvPr id="47108" name="Picture 4" descr="E:\LUCY\PICTURES\BLOOD\NABABIKASH 3.1.2009\IMG_1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99000" y="1600200"/>
            <a:ext cx="4064000" cy="3048000"/>
          </a:xfrm>
          <a:noFill/>
          <a:ln w="28575">
            <a:solidFill>
              <a:schemeClr val="tx1"/>
            </a:solidFill>
          </a:ln>
        </p:spPr>
      </p:pic>
      <p:pic>
        <p:nvPicPr>
          <p:cNvPr id="47109" name="Picture 7" descr="presentaton scro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Cultural Program in Camps to motivate Donors</a:t>
            </a:r>
            <a:endParaRPr lang="en-IN" sz="2400" b="1" dirty="0" smtClean="0"/>
          </a:p>
        </p:txBody>
      </p:sp>
      <p:pic>
        <p:nvPicPr>
          <p:cNvPr id="50179" name="Picture 2" descr="C:\Users\BISWAROOP\Desktop\New Folder (2)\Cultural programme along with the cam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12888"/>
            <a:ext cx="4038600" cy="2678112"/>
          </a:xfrm>
          <a:noFill/>
          <a:ln w="28575">
            <a:solidFill>
              <a:schemeClr val="tx1"/>
            </a:solidFill>
          </a:ln>
        </p:spPr>
      </p:pic>
      <p:pic>
        <p:nvPicPr>
          <p:cNvPr id="50180" name="Picture 3" descr="C:\Users\BISWAROOP\Desktop\New Folder (2)\cultur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10138" y="1524000"/>
            <a:ext cx="3556000" cy="2667000"/>
          </a:xfrm>
          <a:noFill/>
          <a:ln w="28575">
            <a:solidFill>
              <a:schemeClr val="tx1"/>
            </a:solidFill>
          </a:ln>
        </p:spPr>
      </p:pic>
      <p:pic>
        <p:nvPicPr>
          <p:cNvPr id="50181" name="Picture 7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presentaton scro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Over Crowding</a:t>
            </a:r>
            <a:endParaRPr lang="en-IN" smtClean="0"/>
          </a:p>
        </p:txBody>
      </p:sp>
      <p:pic>
        <p:nvPicPr>
          <p:cNvPr id="51203" name="Picture 2" descr="C:\Users\BISWAROOP\Desktop\New Folder (2)\ov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24000"/>
            <a:ext cx="4135438" cy="2743200"/>
          </a:xfrm>
          <a:noFill/>
          <a:ln w="28575">
            <a:solidFill>
              <a:schemeClr val="tx1"/>
            </a:solidFill>
          </a:ln>
        </p:spPr>
      </p:pic>
      <p:pic>
        <p:nvPicPr>
          <p:cNvPr id="51204" name="Picture 3" descr="E:\LUCY\PICTURES\BLOOD\nujs2008\Picture 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62538" y="1524000"/>
            <a:ext cx="3624262" cy="2719388"/>
          </a:xfrm>
          <a:noFill/>
          <a:ln w="28575">
            <a:solidFill>
              <a:schemeClr val="tx1"/>
            </a:solidFill>
          </a:ln>
        </p:spPr>
      </p:pic>
      <p:pic>
        <p:nvPicPr>
          <p:cNvPr id="51205" name="Picture 7" descr="presentaton scro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H) BEHAVIOUR</a:t>
            </a:r>
            <a:endParaRPr lang="en-IN" b="1" smtClean="0">
              <a:solidFill>
                <a:srgbClr val="C00000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mtClean="0"/>
              <a:t>Appearance of the organisers</a:t>
            </a:r>
          </a:p>
          <a:p>
            <a:pPr eaLnBrk="1" hangingPunct="1"/>
            <a:r>
              <a:rPr lang="en-IN" smtClean="0"/>
              <a:t>Team members must show respect to themselves and the donors</a:t>
            </a:r>
          </a:p>
          <a:p>
            <a:pPr eaLnBrk="1" hangingPunct="1"/>
            <a:r>
              <a:rPr lang="en-IN" smtClean="0"/>
              <a:t>Cheerful and energetic body language of the organisers &amp; Medical team</a:t>
            </a:r>
          </a:p>
          <a:p>
            <a:pPr eaLnBrk="1" hangingPunct="1"/>
            <a:r>
              <a:rPr lang="en-IN" smtClean="0"/>
              <a:t>Genuine ready SMILE</a:t>
            </a:r>
          </a:p>
          <a:p>
            <a:pPr eaLnBrk="1" hangingPunct="1">
              <a:buFontTx/>
              <a:buNone/>
            </a:pPr>
            <a:endParaRPr lang="en-IN" smtClean="0"/>
          </a:p>
          <a:p>
            <a:pPr eaLnBrk="1" hangingPunct="1"/>
            <a:endParaRPr lang="en-IN" smtClean="0"/>
          </a:p>
        </p:txBody>
      </p:sp>
      <p:pic>
        <p:nvPicPr>
          <p:cNvPr id="52228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143000"/>
          </a:xfrm>
        </p:spPr>
        <p:txBody>
          <a:bodyPr/>
          <a:lstStyle/>
          <a:p>
            <a:pPr eaLnBrk="1" hangingPunct="1"/>
            <a:r>
              <a:rPr lang="en-IN" sz="2400" b="1" smtClean="0"/>
              <a:t>Cheerful Volunteers with genuine ready SMILE</a:t>
            </a:r>
            <a:r>
              <a:rPr lang="en-IN" smtClean="0"/>
              <a:t/>
            </a:r>
            <a:br>
              <a:rPr lang="en-IN" smtClean="0"/>
            </a:br>
            <a:endParaRPr lang="en-IN" smtClean="0"/>
          </a:p>
        </p:txBody>
      </p:sp>
      <p:pic>
        <p:nvPicPr>
          <p:cNvPr id="53251" name="Picture 2" descr="E:\LUCY\PICTURES\BLOOD\DDT CAMP 26 SEPTEMBER 2008\Picture 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390650"/>
            <a:ext cx="4038600" cy="3028950"/>
          </a:xfrm>
          <a:noFill/>
          <a:ln w="28575">
            <a:solidFill>
              <a:schemeClr val="tx1"/>
            </a:solidFill>
          </a:ln>
        </p:spPr>
      </p:pic>
      <p:pic>
        <p:nvPicPr>
          <p:cNvPr id="53252" name="Picture 3" descr="E:\LUCY\PICTURES\BLOOD\n p c college 27th august 2009\IMG_02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390650"/>
            <a:ext cx="4038600" cy="3028950"/>
          </a:xfrm>
          <a:noFill/>
          <a:ln w="28575">
            <a:solidFill>
              <a:schemeClr val="tx1"/>
            </a:solidFill>
          </a:ln>
        </p:spPr>
      </p:pic>
      <p:pic>
        <p:nvPicPr>
          <p:cNvPr id="53253" name="Picture 7" descr="presentaton scro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I)HANDLING COMPLAINTS</a:t>
            </a:r>
            <a:endParaRPr lang="en-IN" b="1" smtClean="0">
              <a:solidFill>
                <a:srgbClr val="C00000"/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mtClean="0"/>
              <a:t>Complaints  handled with equanimity</a:t>
            </a:r>
          </a:p>
          <a:p>
            <a:pPr eaLnBrk="1" hangingPunct="1"/>
            <a:r>
              <a:rPr lang="en-IN" smtClean="0"/>
              <a:t>Keep aside the emotions</a:t>
            </a:r>
          </a:p>
          <a:p>
            <a:pPr eaLnBrk="1" hangingPunct="1"/>
            <a:r>
              <a:rPr lang="en-IN" smtClean="0"/>
              <a:t>Donor’s version listened with compassion</a:t>
            </a:r>
          </a:p>
          <a:p>
            <a:pPr eaLnBrk="1" hangingPunct="1"/>
            <a:r>
              <a:rPr lang="en-IN" smtClean="0"/>
              <a:t>Information provided is to be clarified</a:t>
            </a:r>
          </a:p>
          <a:p>
            <a:pPr eaLnBrk="1" hangingPunct="1"/>
            <a:r>
              <a:rPr lang="en-IN" smtClean="0"/>
              <a:t>Take necessary actions</a:t>
            </a:r>
          </a:p>
        </p:txBody>
      </p:sp>
      <p:pic>
        <p:nvPicPr>
          <p:cNvPr id="54276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BISWAROOP\Desktop\New Folder (2)\donor ca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43050"/>
            <a:ext cx="4038600" cy="3028950"/>
          </a:xfrm>
          <a:noFill/>
          <a:ln w="28575">
            <a:solidFill>
              <a:schemeClr val="tx1"/>
            </a:solidFill>
          </a:ln>
        </p:spPr>
      </p:pic>
      <p:sp>
        <p:nvSpPr>
          <p:cNvPr id="55299" name="Rectangle 8"/>
          <p:cNvSpPr>
            <a:spLocks noChangeArrowheads="1"/>
          </p:cNvSpPr>
          <p:nvPr/>
        </p:nvSpPr>
        <p:spPr bwMode="auto">
          <a:xfrm>
            <a:off x="457200" y="46482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Donor care</a:t>
            </a:r>
            <a:endParaRPr lang="en-IN" sz="2800" b="1"/>
          </a:p>
        </p:txBody>
      </p:sp>
      <p:pic>
        <p:nvPicPr>
          <p:cNvPr id="55300" name="Picture 7" descr="presentaton scro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7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Content Placeholder 6" descr="IMG_8180.JPG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191000" y="1524000"/>
            <a:ext cx="4572000" cy="3048000"/>
          </a:xfrm>
          <a:ln w="28575">
            <a:solidFill>
              <a:schemeClr val="tx1"/>
            </a:solidFill>
          </a:ln>
        </p:spPr>
      </p:pic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4114800" y="4648200"/>
            <a:ext cx="464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RECOGNITION</a:t>
            </a:r>
            <a:endParaRPr lang="en-IN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J) WAVING GOOD BYE</a:t>
            </a:r>
            <a:endParaRPr lang="en-IN" b="1" smtClean="0">
              <a:solidFill>
                <a:srgbClr val="C00000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mtClean="0"/>
              <a:t>A  THANK YOU with a hearty smile</a:t>
            </a:r>
          </a:p>
          <a:p>
            <a:pPr eaLnBrk="1" hangingPunct="1"/>
            <a:r>
              <a:rPr lang="en-IN" smtClean="0"/>
              <a:t>SPECIAL CARE for Donor undergone vasovagal reactions</a:t>
            </a:r>
          </a:p>
          <a:p>
            <a:pPr eaLnBrk="1" hangingPunct="1"/>
            <a:r>
              <a:rPr lang="en-US" smtClean="0"/>
              <a:t>Donor recognition</a:t>
            </a:r>
            <a:endParaRPr lang="en-IN" smtClean="0"/>
          </a:p>
          <a:p>
            <a:pPr eaLnBrk="1" hangingPunct="1"/>
            <a:r>
              <a:rPr lang="en-IN" smtClean="0"/>
              <a:t>A phone call in the evening</a:t>
            </a:r>
          </a:p>
          <a:p>
            <a:pPr eaLnBrk="1" hangingPunct="1"/>
            <a:endParaRPr lang="en-IN" smtClean="0"/>
          </a:p>
        </p:txBody>
      </p:sp>
      <p:pic>
        <p:nvPicPr>
          <p:cNvPr id="56324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>Role of Blood Collection Team in Donor Care:</a:t>
            </a:r>
            <a:endParaRPr lang="en-IN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eaLnBrk="1" hangingPunct="1"/>
            <a:r>
              <a:rPr lang="en-IN" sz="2400" smtClean="0"/>
              <a:t>Proper Weight measurement of Donors</a:t>
            </a:r>
          </a:p>
          <a:p>
            <a:pPr eaLnBrk="1" hangingPunct="1"/>
            <a:endParaRPr lang="en-IN" sz="2400" smtClean="0"/>
          </a:p>
          <a:p>
            <a:pPr eaLnBrk="1" hangingPunct="1"/>
            <a:r>
              <a:rPr lang="en-IN" sz="2400" smtClean="0"/>
              <a:t>Measurement of Haemoglobin level is a must</a:t>
            </a:r>
          </a:p>
          <a:p>
            <a:pPr eaLnBrk="1" hangingPunct="1"/>
            <a:endParaRPr lang="en-IN" sz="2400" smtClean="0"/>
          </a:p>
          <a:p>
            <a:pPr eaLnBrk="1" hangingPunct="1"/>
            <a:r>
              <a:rPr lang="en-IN" sz="2400" smtClean="0"/>
              <a:t>Questionnaires shall be properly asked and filled</a:t>
            </a:r>
          </a:p>
          <a:p>
            <a:pPr eaLnBrk="1" hangingPunct="1"/>
            <a:endParaRPr lang="en-IN" sz="2400" smtClean="0"/>
          </a:p>
          <a:p>
            <a:pPr eaLnBrk="1" hangingPunct="1"/>
            <a:r>
              <a:rPr lang="en-IN" sz="2400" smtClean="0"/>
              <a:t>Sensitive approach for donor reactions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4400" b="1">
                <a:solidFill>
                  <a:srgbClr val="C00000"/>
                </a:solidFill>
              </a:rPr>
              <a:t>A) DONOR SCREENING</a:t>
            </a:r>
            <a:endParaRPr lang="en-IN" sz="4400">
              <a:solidFill>
                <a:srgbClr val="C00000"/>
              </a:solidFill>
            </a:endParaRPr>
          </a:p>
        </p:txBody>
      </p:sp>
      <p:pic>
        <p:nvPicPr>
          <p:cNvPr id="57349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>
          <a:xfrm>
            <a:off x="457200" y="4724400"/>
            <a:ext cx="4038600" cy="685800"/>
          </a:xfrm>
        </p:spPr>
        <p:txBody>
          <a:bodyPr/>
          <a:lstStyle/>
          <a:p>
            <a:pPr eaLnBrk="1" hangingPunct="1"/>
            <a:r>
              <a:rPr lang="en-US" sz="2400" b="1" smtClean="0"/>
              <a:t>Closed Door Screening</a:t>
            </a:r>
            <a:endParaRPr lang="en-IN" sz="2400" b="1" smtClean="0"/>
          </a:p>
        </p:txBody>
      </p:sp>
      <p:pic>
        <p:nvPicPr>
          <p:cNvPr id="58371" name="Picture 3" descr="C:\Users\BISWAROOP\Desktop\New Folder (2)\screening prop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66850"/>
            <a:ext cx="4038600" cy="3028950"/>
          </a:xfrm>
          <a:noFill/>
          <a:ln w="28575">
            <a:solidFill>
              <a:schemeClr val="tx1"/>
            </a:solidFill>
          </a:ln>
        </p:spPr>
      </p:pic>
      <p:pic>
        <p:nvPicPr>
          <p:cNvPr id="58372" name="Picture 2" descr="C:\Users\BISWAROOP\Desktop\New Folder (2)\screening improper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466850"/>
            <a:ext cx="4038600" cy="3028950"/>
          </a:xfrm>
          <a:noFill/>
          <a:ln w="28575">
            <a:solidFill>
              <a:schemeClr val="tx1"/>
            </a:solidFill>
          </a:ln>
        </p:spPr>
      </p:pic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4668838" y="4876800"/>
            <a:ext cx="4017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Open House Screening</a:t>
            </a:r>
            <a:endParaRPr lang="en-IN" sz="2400" b="1"/>
          </a:p>
        </p:txBody>
      </p:sp>
      <p:pic>
        <p:nvPicPr>
          <p:cNvPr id="58374" name="Picture 7" descr="presentaton scro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066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Role of Motivators &amp; Camp </a:t>
            </a:r>
            <a:r>
              <a:rPr lang="en-US" sz="3600" b="1" dirty="0" err="1" smtClean="0"/>
              <a:t>Organisers</a:t>
            </a:r>
            <a:endParaRPr lang="en-IN" sz="3600" b="1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848600" cy="4449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solidFill>
                  <a:srgbClr val="C00000"/>
                </a:solidFill>
              </a:rPr>
              <a:t> </a:t>
            </a:r>
            <a:r>
              <a:rPr lang="en-US" sz="3600" b="1" smtClean="0">
                <a:solidFill>
                  <a:srgbClr val="C00000"/>
                </a:solidFill>
              </a:rPr>
              <a:t>A) RECEPTION OF DONORS</a:t>
            </a:r>
            <a:endParaRPr lang="en-US" sz="36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1800" smtClean="0">
                <a:latin typeface="Wingdings" pitchFamily="2" charset="2"/>
              </a:rPr>
              <a:t>l</a:t>
            </a:r>
            <a:r>
              <a:rPr lang="en-US" sz="1800" smtClean="0"/>
              <a:t> </a:t>
            </a:r>
            <a:r>
              <a:rPr lang="en-US" smtClean="0"/>
              <a:t>Donors should feel they are WANTED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1800" smtClean="0">
                <a:latin typeface="Wingdings" pitchFamily="2" charset="2"/>
              </a:rPr>
              <a:t>l</a:t>
            </a:r>
            <a:r>
              <a:rPr lang="en-US" smtClean="0"/>
              <a:t> Sincere Volunteers to be deployed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1800" smtClean="0">
                <a:latin typeface="Wingdings" pitchFamily="2" charset="2"/>
              </a:rPr>
              <a:t>l</a:t>
            </a:r>
            <a:r>
              <a:rPr lang="en-US" smtClean="0"/>
              <a:t> Volunteers Must NOT leave their POST </a:t>
            </a:r>
            <a:endParaRPr lang="en-IN" smtClean="0"/>
          </a:p>
        </p:txBody>
      </p:sp>
      <p:pic>
        <p:nvPicPr>
          <p:cNvPr id="38916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B) TRAINED TECHNICIANS</a:t>
            </a:r>
            <a:endParaRPr lang="en-IN" b="1" smtClean="0">
              <a:solidFill>
                <a:srgbClr val="FF0000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IN" smtClean="0"/>
              <a:t>	Complications like... </a:t>
            </a:r>
          </a:p>
          <a:p>
            <a:pPr algn="just" eaLnBrk="1" hangingPunct="1">
              <a:buFontTx/>
              <a:buNone/>
            </a:pPr>
            <a:r>
              <a:rPr lang="en-IN" smtClean="0"/>
              <a:t>	</a:t>
            </a:r>
            <a:r>
              <a:rPr lang="en-IN" b="1" smtClean="0"/>
              <a:t>HAEMATOMA</a:t>
            </a:r>
            <a:r>
              <a:rPr lang="en-IN" smtClean="0"/>
              <a:t>, </a:t>
            </a:r>
            <a:r>
              <a:rPr lang="en-IN" b="1" smtClean="0"/>
              <a:t>Multiple Pricking</a:t>
            </a:r>
            <a:r>
              <a:rPr lang="en-IN" smtClean="0"/>
              <a:t>, </a:t>
            </a:r>
            <a:r>
              <a:rPr lang="en-IN" b="1" smtClean="0"/>
              <a:t>Nerve Damage</a:t>
            </a:r>
            <a:r>
              <a:rPr lang="en-IN" smtClean="0"/>
              <a:t> at venepuncture site, </a:t>
            </a:r>
            <a:r>
              <a:rPr lang="en-IN" b="1" smtClean="0"/>
              <a:t>Puncture of ARTERY instead of VEIN</a:t>
            </a:r>
            <a:r>
              <a:rPr lang="en-IN" smtClean="0"/>
              <a:t>, </a:t>
            </a:r>
            <a:r>
              <a:rPr lang="en-IN" b="1" smtClean="0"/>
              <a:t>INFECTION</a:t>
            </a:r>
            <a:r>
              <a:rPr lang="en-IN" smtClean="0"/>
              <a:t> </a:t>
            </a:r>
            <a:r>
              <a:rPr lang="en-IN" b="1" smtClean="0"/>
              <a:t>at Venepuncture </a:t>
            </a:r>
            <a:r>
              <a:rPr lang="en-IN" smtClean="0"/>
              <a:t>can be avoided to a large extent with properly trained phlebotomist.</a:t>
            </a:r>
          </a:p>
        </p:txBody>
      </p:sp>
      <p:pic>
        <p:nvPicPr>
          <p:cNvPr id="59396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457200" y="4724400"/>
            <a:ext cx="4038600" cy="838200"/>
          </a:xfrm>
        </p:spPr>
        <p:txBody>
          <a:bodyPr/>
          <a:lstStyle/>
          <a:p>
            <a:pPr eaLnBrk="1" hangingPunct="1"/>
            <a:r>
              <a:rPr lang="en-US" sz="2400" b="1" smtClean="0"/>
              <a:t>Proper Venepuncture</a:t>
            </a:r>
            <a:endParaRPr lang="en-IN" sz="2400" b="1" smtClean="0"/>
          </a:p>
        </p:txBody>
      </p:sp>
      <p:pic>
        <p:nvPicPr>
          <p:cNvPr id="60420" name="Picture 3" descr="E:\LUCY\PICTURES\BLOOD\sandhani gosthi 26thjuly 2009\Picture 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543050"/>
            <a:ext cx="4038600" cy="3028950"/>
          </a:xfrm>
          <a:noFill/>
          <a:ln w="28575">
            <a:solidFill>
              <a:schemeClr val="tx1"/>
            </a:solidFill>
          </a:ln>
        </p:spPr>
      </p:pic>
      <p:sp>
        <p:nvSpPr>
          <p:cNvPr id="60421" name="Rectangle 8"/>
          <p:cNvSpPr>
            <a:spLocks noChangeArrowheads="1"/>
          </p:cNvSpPr>
          <p:nvPr/>
        </p:nvSpPr>
        <p:spPr bwMode="auto">
          <a:xfrm>
            <a:off x="4648200" y="48768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Improper Venepuncture</a:t>
            </a:r>
            <a:endParaRPr lang="en-IN" sz="2400" b="1"/>
          </a:p>
        </p:txBody>
      </p:sp>
      <p:pic>
        <p:nvPicPr>
          <p:cNvPr id="60422" name="Picture 7" descr="presentaton scro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G_857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524000"/>
            <a:ext cx="41148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AT LAST…</a:t>
            </a:r>
            <a:endParaRPr lang="en-IN" b="1" smtClean="0">
              <a:solidFill>
                <a:srgbClr val="FF0000"/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IN" smtClean="0"/>
              <a:t>	It’s the duty of the whole team comprising </a:t>
            </a:r>
            <a:r>
              <a:rPr lang="en-IN" b="1" smtClean="0"/>
              <a:t>volunteers</a:t>
            </a:r>
            <a:r>
              <a:rPr lang="en-IN" smtClean="0"/>
              <a:t>, </a:t>
            </a:r>
            <a:r>
              <a:rPr lang="en-IN" b="1" smtClean="0"/>
              <a:t>motivators, organisers, 	doctors and phlebotomists</a:t>
            </a:r>
            <a:r>
              <a:rPr lang="en-IN" smtClean="0"/>
              <a:t> to keep in mind about the </a:t>
            </a:r>
            <a:r>
              <a:rPr lang="en-IN" b="1" smtClean="0"/>
              <a:t>CARE</a:t>
            </a:r>
            <a:r>
              <a:rPr lang="en-IN" smtClean="0"/>
              <a:t> of the donor while carrying out the donation procedure. </a:t>
            </a:r>
          </a:p>
        </p:txBody>
      </p:sp>
      <p:pic>
        <p:nvPicPr>
          <p:cNvPr id="61444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029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Flat Brush" pitchFamily="2" charset="0"/>
              </a:rPr>
              <a:t>Thank You</a:t>
            </a:r>
          </a:p>
        </p:txBody>
      </p:sp>
      <p:pic>
        <p:nvPicPr>
          <p:cNvPr id="62467" name="Content Placeholder 6" descr="wblood map copy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609600"/>
            <a:ext cx="6789738" cy="4525963"/>
          </a:xfrm>
          <a:noFill/>
        </p:spPr>
      </p:pic>
      <p:pic>
        <p:nvPicPr>
          <p:cNvPr id="62468" name="Picture 7" descr="presentaton scro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4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53000" y="4495800"/>
            <a:ext cx="4038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Reception Table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IN" dirty="0" smtClean="0"/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457200" y="4872038"/>
            <a:ext cx="403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Reception of Donor</a:t>
            </a:r>
            <a:endParaRPr lang="en-IN" sz="2400"/>
          </a:p>
        </p:txBody>
      </p:sp>
      <p:pic>
        <p:nvPicPr>
          <p:cNvPr id="39940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Content Placeholder 8" descr="16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724400" y="1655763"/>
            <a:ext cx="4038600" cy="2687637"/>
          </a:xfr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39943" name="Content Placeholder 10" descr="9.jpg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57200" y="1676400"/>
            <a:ext cx="4038600" cy="2687638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B) ESCORTS</a:t>
            </a:r>
            <a:endParaRPr lang="en-IN" sz="3600" b="1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C00000"/>
                </a:solidFill>
              </a:rPr>
              <a:t>                        </a:t>
            </a:r>
            <a:r>
              <a:rPr lang="en-US" sz="4000" b="1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b="1" smtClean="0"/>
              <a:t>	</a:t>
            </a:r>
            <a:r>
              <a:rPr lang="en-US" sz="1800" b="1" smtClean="0">
                <a:latin typeface="Wingdings" pitchFamily="2" charset="2"/>
              </a:rPr>
              <a:t>l</a:t>
            </a:r>
            <a:r>
              <a:rPr lang="en-US" b="1" smtClean="0">
                <a:latin typeface="Wingdings" pitchFamily="2" charset="2"/>
              </a:rPr>
              <a:t> </a:t>
            </a:r>
            <a:r>
              <a:rPr lang="en-US" b="1" smtClean="0"/>
              <a:t>Learned &amp; JOVIAL Volunteers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</a:t>
            </a:r>
            <a:r>
              <a:rPr lang="en-US" sz="1800" b="1" smtClean="0">
                <a:latin typeface="Wingdings" pitchFamily="2" charset="2"/>
              </a:rPr>
              <a:t>l</a:t>
            </a:r>
            <a:r>
              <a:rPr lang="en-US" b="1" smtClean="0">
                <a:latin typeface="Wingdings" pitchFamily="2" charset="2"/>
              </a:rPr>
              <a:t> </a:t>
            </a:r>
            <a:r>
              <a:rPr lang="en-US" b="1" smtClean="0"/>
              <a:t>QUERIES of Donors to be satisfied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</a:t>
            </a:r>
            <a:r>
              <a:rPr lang="en-US" sz="1800" b="1" smtClean="0">
                <a:latin typeface="Wingdings" pitchFamily="2" charset="2"/>
              </a:rPr>
              <a:t>l</a:t>
            </a:r>
            <a:r>
              <a:rPr lang="en-US" b="1" smtClean="0">
                <a:latin typeface="Wingdings" pitchFamily="2" charset="2"/>
              </a:rPr>
              <a:t> </a:t>
            </a:r>
            <a:r>
              <a:rPr lang="en-US" b="1" smtClean="0"/>
              <a:t>Pre &amp; Post donation ADVISE</a:t>
            </a:r>
          </a:p>
          <a:p>
            <a:pPr eaLnBrk="1" hangingPunct="1">
              <a:buFontTx/>
              <a:buNone/>
            </a:pPr>
            <a:endParaRPr lang="en-IN" b="1" smtClean="0"/>
          </a:p>
        </p:txBody>
      </p:sp>
      <p:pic>
        <p:nvPicPr>
          <p:cNvPr id="40964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C) BED SIDE VOLUNTEER</a:t>
            </a:r>
            <a:endParaRPr lang="en-IN" sz="3600" b="1" smtClean="0">
              <a:solidFill>
                <a:srgbClr val="C00000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33400" y="1874838"/>
            <a:ext cx="8229600" cy="4525962"/>
          </a:xfrm>
        </p:spPr>
        <p:txBody>
          <a:bodyPr/>
          <a:lstStyle/>
          <a:p>
            <a:pPr eaLnBrk="1" hangingPunct="1"/>
            <a:r>
              <a:rPr lang="en-IN" sz="2400" smtClean="0"/>
              <a:t>Bed side volunteers helps to eliminate fear complex</a:t>
            </a:r>
          </a:p>
          <a:p>
            <a:pPr eaLnBrk="1" hangingPunct="1">
              <a:buFontTx/>
              <a:buNone/>
            </a:pPr>
            <a:endParaRPr lang="en-IN" sz="2400" smtClean="0"/>
          </a:p>
          <a:p>
            <a:pPr eaLnBrk="1" hangingPunct="1"/>
            <a:r>
              <a:rPr lang="en-IN" sz="2400" smtClean="0"/>
              <a:t> Company and  Confidence  </a:t>
            </a:r>
          </a:p>
          <a:p>
            <a:pPr eaLnBrk="1" hangingPunct="1">
              <a:buFontTx/>
              <a:buNone/>
            </a:pPr>
            <a:endParaRPr lang="en-IN" sz="2400" smtClean="0"/>
          </a:p>
          <a:p>
            <a:pPr eaLnBrk="1" hangingPunct="1"/>
            <a:r>
              <a:rPr lang="en-IN" sz="2400" smtClean="0"/>
              <a:t>Interaction with donor </a:t>
            </a:r>
          </a:p>
          <a:p>
            <a:pPr eaLnBrk="1" hangingPunct="1">
              <a:buFontTx/>
              <a:buNone/>
            </a:pPr>
            <a:endParaRPr lang="en-IN" sz="2400" smtClean="0"/>
          </a:p>
          <a:p>
            <a:pPr eaLnBrk="1" hangingPunct="1"/>
            <a:r>
              <a:rPr lang="en-IN" sz="2400" smtClean="0"/>
              <a:t>Satisfy donor’s curiosities </a:t>
            </a:r>
          </a:p>
        </p:txBody>
      </p:sp>
      <p:pic>
        <p:nvPicPr>
          <p:cNvPr id="41988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BED SIDE VOLUNTEERS</a:t>
            </a:r>
            <a:endParaRPr lang="en-IN" smtClean="0"/>
          </a:p>
        </p:txBody>
      </p:sp>
      <p:pic>
        <p:nvPicPr>
          <p:cNvPr id="43011" name="Picture 2" descr="C:\Users\BISWAROOP\Desktop\New Folder (2)\bed side vo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0"/>
            <a:ext cx="4064000" cy="3048000"/>
          </a:xfrm>
          <a:noFill/>
          <a:ln w="28575">
            <a:solidFill>
              <a:schemeClr val="tx1"/>
            </a:solidFill>
          </a:ln>
        </p:spPr>
      </p:pic>
      <p:pic>
        <p:nvPicPr>
          <p:cNvPr id="43012" name="Picture 3" descr="C:\Users\BISWAROOP\Desktop\New Folder (2)\bed side vo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08138"/>
            <a:ext cx="4054475" cy="3040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3" name="Picture 7" descr="presentaton scro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600" b="1" dirty="0" smtClean="0">
                <a:solidFill>
                  <a:srgbClr val="C00000"/>
                </a:solidFill>
              </a:rPr>
              <a:t>D) PUNCTUALITY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dirty="0" smtClean="0"/>
              <a:t>Unnecessary waiting will irritate the donor</a:t>
            </a:r>
          </a:p>
          <a:p>
            <a:pPr eaLnBrk="1" hangingPunct="1"/>
            <a:r>
              <a:rPr lang="en-IN" dirty="0" smtClean="0"/>
              <a:t>Donors should be well informed about the start &amp; end time</a:t>
            </a:r>
          </a:p>
          <a:p>
            <a:pPr eaLnBrk="1" hangingPunct="1">
              <a:buFontTx/>
              <a:buNone/>
            </a:pPr>
            <a:endParaRPr lang="en-IN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IN" dirty="0" smtClean="0"/>
              <a:t>OBSERVE Doctors while screening</a:t>
            </a:r>
          </a:p>
          <a:p>
            <a:pPr eaLnBrk="1" hangingPunct="1"/>
            <a:r>
              <a:rPr lang="en-IN" dirty="0" smtClean="0"/>
              <a:t>OBSERVE technicians involved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</a:rPr>
              <a:t>E) DONOR SCREENING</a:t>
            </a:r>
            <a:endParaRPr lang="en-IN" sz="3600" dirty="0">
              <a:solidFill>
                <a:srgbClr val="C00000"/>
              </a:solidFill>
            </a:endParaRPr>
          </a:p>
        </p:txBody>
      </p:sp>
      <p:pic>
        <p:nvPicPr>
          <p:cNvPr id="44037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F) REFRESHMENT </a:t>
            </a:r>
            <a:endParaRPr lang="en-IN" sz="3600" b="1" dirty="0" smtClean="0">
              <a:solidFill>
                <a:srgbClr val="C00000"/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IN" dirty="0" smtClean="0"/>
              <a:t>Arrangement of Proper Refreshments</a:t>
            </a:r>
          </a:p>
          <a:p>
            <a:pPr eaLnBrk="1" hangingPunct="1"/>
            <a:r>
              <a:rPr lang="en-IN" dirty="0" smtClean="0"/>
              <a:t>NO Carbonated drinks</a:t>
            </a:r>
          </a:p>
          <a:p>
            <a:pPr eaLnBrk="1" hangingPunct="1">
              <a:buFontTx/>
              <a:buNone/>
            </a:pPr>
            <a:endParaRPr lang="en-IN" dirty="0" smtClean="0"/>
          </a:p>
          <a:p>
            <a:pPr eaLnBrk="1" hangingPunct="1">
              <a:buFontTx/>
              <a:buNone/>
            </a:pPr>
            <a:endParaRPr lang="en-IN" dirty="0" smtClean="0"/>
          </a:p>
        </p:txBody>
      </p:sp>
      <p:pic>
        <p:nvPicPr>
          <p:cNvPr id="45060" name="Picture 2" descr="C:\Users\BISWAROOP\Desktop\New Folder (2)\refr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4232275" cy="2389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5105400" y="52578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Untidy refreshment area</a:t>
            </a:r>
            <a:endParaRPr lang="en-IN" b="1" dirty="0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304800" y="52578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Volunteers along with Donor</a:t>
            </a:r>
            <a:endParaRPr lang="en-IN" b="1" dirty="0"/>
          </a:p>
        </p:txBody>
      </p:sp>
      <p:pic>
        <p:nvPicPr>
          <p:cNvPr id="45063" name="Picture 12" descr="E:\LUCY\PICTURES\BLOOD\2.1.2010 nababikash\IMG_04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667000"/>
            <a:ext cx="3200400" cy="2400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4" name="Picture 7" descr="presentaton scro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G) AMBIENCE OF CAMP</a:t>
            </a:r>
            <a:endParaRPr lang="en-IN" sz="3600" b="1" dirty="0" smtClean="0">
              <a:solidFill>
                <a:srgbClr val="C0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pPr eaLnBrk="1" hangingPunct="1"/>
            <a:r>
              <a:rPr lang="en-IN" dirty="0" smtClean="0"/>
              <a:t>Properly ventilated donation site </a:t>
            </a:r>
          </a:p>
          <a:p>
            <a:pPr eaLnBrk="1" hangingPunct="1"/>
            <a:r>
              <a:rPr lang="en-IN" dirty="0" smtClean="0"/>
              <a:t>Proper sanitation facilities</a:t>
            </a:r>
          </a:p>
          <a:p>
            <a:pPr eaLnBrk="1" hangingPunct="1"/>
            <a:r>
              <a:rPr lang="en-IN" dirty="0" smtClean="0"/>
              <a:t>Privacy of Donor in screening area</a:t>
            </a:r>
          </a:p>
          <a:p>
            <a:pPr eaLnBrk="1" hangingPunct="1"/>
            <a:r>
              <a:rPr lang="en-US" dirty="0" smtClean="0"/>
              <a:t>AVOID </a:t>
            </a:r>
            <a:r>
              <a:rPr lang="en-IN" dirty="0" smtClean="0"/>
              <a:t>Overcrowding</a:t>
            </a:r>
          </a:p>
          <a:p>
            <a:pPr eaLnBrk="1" hangingPunct="1"/>
            <a:r>
              <a:rPr lang="en-IN" dirty="0" smtClean="0"/>
              <a:t>Decoration of the camp with IEC materials</a:t>
            </a:r>
          </a:p>
          <a:p>
            <a:pPr eaLnBrk="1" hangingPunct="1"/>
            <a:endParaRPr lang="en-IN" dirty="0" smtClean="0"/>
          </a:p>
        </p:txBody>
      </p:sp>
      <p:pic>
        <p:nvPicPr>
          <p:cNvPr id="46084" name="Picture 7" descr="presentaton scro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79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327</Words>
  <Application>Microsoft Office PowerPoint</Application>
  <PresentationFormat>On-screen Show (4:3)</PresentationFormat>
  <Paragraphs>110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DONOR CARE</vt:lpstr>
      <vt:lpstr>Role of Motivators &amp; Camp Organisers</vt:lpstr>
      <vt:lpstr> Reception Table </vt:lpstr>
      <vt:lpstr>B) ESCORTS</vt:lpstr>
      <vt:lpstr>C) BED SIDE VOLUNTEER</vt:lpstr>
      <vt:lpstr>BED SIDE VOLUNTEERS</vt:lpstr>
      <vt:lpstr>D) PUNCTUALITY</vt:lpstr>
      <vt:lpstr>F) REFRESHMENT </vt:lpstr>
      <vt:lpstr>G) AMBIENCE OF CAMP</vt:lpstr>
      <vt:lpstr>Decorated Camps create a good Ambience</vt:lpstr>
      <vt:lpstr>Cultural Program in Camps to motivate Donors</vt:lpstr>
      <vt:lpstr>Over Crowding</vt:lpstr>
      <vt:lpstr>H) BEHAVIOUR</vt:lpstr>
      <vt:lpstr>Cheerful Volunteers with genuine ready SMILE </vt:lpstr>
      <vt:lpstr>I)HANDLING COMPLAINTS</vt:lpstr>
      <vt:lpstr>Slide 16</vt:lpstr>
      <vt:lpstr>J) WAVING GOOD BYE</vt:lpstr>
      <vt:lpstr>Role of Blood Collection Team in Donor Care:</vt:lpstr>
      <vt:lpstr>Closed Door Screening</vt:lpstr>
      <vt:lpstr>B) TRAINED TECHNICIANS</vt:lpstr>
      <vt:lpstr>Proper Venepuncture</vt:lpstr>
      <vt:lpstr>AT LAST…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 CARE</dc:title>
  <dc:creator>LUCY FIBDO</dc:creator>
  <cp:lastModifiedBy>LUCY FIBDO</cp:lastModifiedBy>
  <cp:revision>4</cp:revision>
  <dcterms:created xsi:type="dcterms:W3CDTF">2015-02-22T01:56:24Z</dcterms:created>
  <dcterms:modified xsi:type="dcterms:W3CDTF">2016-08-10T16:02:59Z</dcterms:modified>
</cp:coreProperties>
</file>